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9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06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44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8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9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7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9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0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66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CBCC-D2FC-4DFA-B7BD-9F58358130F2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0F5A-FC03-46D3-AC81-7B15A50F34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12968" cy="5472608"/>
          </a:xfrm>
        </p:spPr>
        <p:txBody>
          <a:bodyPr/>
          <a:lstStyle/>
          <a:p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Věty hlavní a vedlejší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Věty řídící a závislé</a:t>
            </a:r>
            <a:b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Spojovací výrazy</a:t>
            </a:r>
          </a:p>
        </p:txBody>
      </p:sp>
    </p:spTree>
    <p:extLst>
      <p:ext uri="{BB962C8B-B14F-4D97-AF65-F5344CB8AC3E}">
        <p14:creationId xmlns:p14="http://schemas.microsoft.com/office/powerpoint/2010/main" val="146145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Spojovací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733256"/>
          </a:xfrm>
        </p:spPr>
        <p:txBody>
          <a:bodyPr>
            <a:normAutofit/>
          </a:bodyPr>
          <a:lstStyle/>
          <a:p>
            <a:r>
              <a:rPr lang="cs-CZ" sz="2400" dirty="0"/>
              <a:t>věty jsou volně přiřazeny a jsou </a:t>
            </a:r>
            <a:r>
              <a:rPr lang="cs-CZ" sz="2400" b="1" dirty="0">
                <a:solidFill>
                  <a:srgbClr val="FFC000"/>
                </a:solidFill>
              </a:rPr>
              <a:t>odděleny čárkou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věty jsou spojeny </a:t>
            </a:r>
            <a:r>
              <a:rPr lang="cs-CZ" sz="2400" b="1" dirty="0">
                <a:solidFill>
                  <a:srgbClr val="FFC000"/>
                </a:solidFill>
              </a:rPr>
              <a:t>spojovacími výrazy</a:t>
            </a:r>
          </a:p>
          <a:p>
            <a:pPr marL="0" indent="0">
              <a:buNone/>
            </a:pPr>
            <a:endParaRPr lang="cs-CZ" sz="2400" b="1" dirty="0">
              <a:solidFill>
                <a:srgbClr val="FFC000"/>
              </a:solidFill>
            </a:endParaRPr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spojky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souřadicí</a:t>
            </a:r>
            <a:r>
              <a:rPr lang="cs-CZ" sz="2400" dirty="0"/>
              <a:t> (a, i, ani, nebo, ale, však, neboť)</a:t>
            </a:r>
          </a:p>
          <a:p>
            <a:pPr marL="457200" lvl="1" indent="0">
              <a:buNone/>
            </a:pPr>
            <a:r>
              <a:rPr lang="cs-CZ" sz="2400" dirty="0"/>
              <a:t>	          –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podřadicí</a:t>
            </a:r>
            <a:r>
              <a:rPr lang="cs-CZ" sz="2400" dirty="0"/>
              <a:t> (že, aby, když, až, protože, ačkoli)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zájmena</a:t>
            </a:r>
            <a:r>
              <a:rPr lang="cs-CZ" sz="2400" dirty="0"/>
              <a:t> (kdo, co, jaký, který, čí, jenž)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>
                <a:solidFill>
                  <a:srgbClr val="FFC000"/>
                </a:solidFill>
              </a:rPr>
              <a:t>příslovce</a:t>
            </a:r>
            <a:r>
              <a:rPr lang="cs-CZ" sz="2400" dirty="0"/>
              <a:t> (kdy, kde, jak, proč, odkud, kudy)</a:t>
            </a:r>
          </a:p>
          <a:p>
            <a:pPr marL="457200" lvl="1" indent="0">
              <a:buNone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před spojkami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a, i, ani, nebo </a:t>
            </a:r>
            <a:r>
              <a:rPr lang="cs-CZ" sz="2400" dirty="0"/>
              <a:t>v souvětí </a:t>
            </a:r>
            <a:r>
              <a:rPr lang="cs-CZ" sz="2400" b="1" dirty="0">
                <a:solidFill>
                  <a:srgbClr val="FFC000"/>
                </a:solidFill>
              </a:rPr>
              <a:t>čárku</a:t>
            </a:r>
            <a:r>
              <a:rPr lang="cs-CZ" sz="2400" dirty="0"/>
              <a:t> obyčejně </a:t>
            </a:r>
            <a:r>
              <a:rPr lang="cs-CZ" sz="2400" b="1" dirty="0">
                <a:solidFill>
                  <a:srgbClr val="FFC000"/>
                </a:solidFill>
              </a:rPr>
              <a:t>nepíšeme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C1668ED-8EA3-48B1-9043-7481F497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hlavní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A24EA-934C-4D47-9863-ED2DD2EFC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mluvnicky nezávislá – nelze se na ni zeptat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protože nese vlastní myšlenku, může stát samostatně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 souvětí musí být vždy alespoň jedna hlavní věta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věty hlavní jsou spojeny spojkou souřadicí nebo odděleny čárkou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5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C1668ED-8EA3-48B1-9043-7481F497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vedlejší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A24EA-934C-4D47-9863-ED2DD2EFC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závisí mluvnicky i významově na jiné větě (hlavní i vedlejší), rozvíjí ji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mohu se na ni zeptat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nemůže stát samostatně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je uvozena spojkami podřadicími, vztažnými zájmeny nebo vztažnými příslovci</a:t>
            </a:r>
          </a:p>
        </p:txBody>
      </p:sp>
    </p:spTree>
    <p:extLst>
      <p:ext uri="{BB962C8B-B14F-4D97-AF65-F5344CB8AC3E}">
        <p14:creationId xmlns:p14="http://schemas.microsoft.com/office/powerpoint/2010/main" val="190131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hlavní a vedlejší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1HV				2VV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Hádali jsme se o to, na co se budeme dív</a:t>
            </a:r>
            <a:r>
              <a:rPr lang="cs-CZ" dirty="0"/>
              <a:t>at.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(O co jsme se hádali? </a:t>
            </a:r>
            <a:r>
              <a:rPr lang="cs-CZ" dirty="0"/>
              <a:t>– větou hlavní se ptám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  <a:p>
            <a:pPr marL="0" indent="0" algn="ctr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		  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1VV				2HV</a:t>
            </a:r>
          </a:p>
          <a:p>
            <a:pPr marL="0" indent="0" algn="ctr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Protože nešel proud, musel svítit baterkou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(Proč musel svítit baterkou? </a:t>
            </a:r>
            <a:r>
              <a:rPr lang="cs-CZ" dirty="0"/>
              <a:t>– větou hlavní se ptám</a:t>
            </a:r>
            <a:r>
              <a:rPr lang="cs-CZ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106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řídící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132856"/>
            <a:ext cx="8856984" cy="424847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řídí větu závislou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 to být věta hlavní i věta vedlejší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větou řídící se ptáme na větu závislou</a:t>
            </a:r>
          </a:p>
        </p:txBody>
      </p:sp>
    </p:spTree>
    <p:extLst>
      <p:ext uri="{BB962C8B-B14F-4D97-AF65-F5344CB8AC3E}">
        <p14:creationId xmlns:p14="http://schemas.microsoft.com/office/powerpoint/2010/main" val="390221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závislá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32048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závisí mluvnicky na větě řídící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to vždy věta vedlejší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větou závislou odpovídáme na větu řídící</a:t>
            </a:r>
          </a:p>
        </p:txBody>
      </p:sp>
    </p:spTree>
    <p:extLst>
      <p:ext uri="{BB962C8B-B14F-4D97-AF65-F5344CB8AC3E}">
        <p14:creationId xmlns:p14="http://schemas.microsoft.com/office/powerpoint/2010/main" val="157692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Věta řídící a závislá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1VH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(řídící pro 2VV)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		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		   	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Katka volala,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2VV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(závislá na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1VH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	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Arial" pitchFamily="34" charset="0"/>
              </a:rPr>
              <a:t>     (řídící pro </a:t>
            </a:r>
            <a:r>
              <a:rPr lang="cs-CZ" b="1" dirty="0">
                <a:solidFill>
                  <a:srgbClr val="0070C0"/>
                </a:solidFill>
                <a:latin typeface="Calibri" panose="020F0502020204030204" pitchFamily="34" charset="0"/>
                <a:cs typeface="Arial" pitchFamily="34" charset="0"/>
              </a:rPr>
              <a:t>3VV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Arial" pitchFamily="34" charset="0"/>
              </a:rPr>
              <a:t>)</a:t>
            </a:r>
            <a:endParaRPr lang="cs-CZ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    že přijede později,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3VV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(závislá na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2VV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)</a:t>
            </a:r>
            <a:endParaRPr lang="cs-CZ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     protože jí ujel vlak.</a:t>
            </a:r>
          </a:p>
        </p:txBody>
      </p:sp>
    </p:spTree>
    <p:extLst>
      <p:ext uri="{BB962C8B-B14F-4D97-AF65-F5344CB8AC3E}">
        <p14:creationId xmlns:p14="http://schemas.microsoft.com/office/powerpoint/2010/main" val="232164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82960"/>
          </a:xfrm>
        </p:spPr>
        <p:txBody>
          <a:bodyPr>
            <a:normAutofit/>
          </a:bodyPr>
          <a:lstStyle/>
          <a:p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Urči věty hlavní, vedlejší, řídící a závislé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náladu má Jan vždy, když je dobře najedený,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ty historky jsou senzační, protože Jan je sečtělý,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ačkoliv ne zrovna tou četbou a těmi knížkami,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 probíráme ve škole.</a:t>
            </a: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9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r>
              <a:rPr lang="cs-CZ" sz="3800" b="1" dirty="0">
                <a:solidFill>
                  <a:schemeClr val="accent6">
                    <a:lumMod val="75000"/>
                  </a:schemeClr>
                </a:solidFill>
              </a:rPr>
              <a:t>Urči věty hlavní, vedlejší, řídící a závislé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43608"/>
            <a:ext cx="8856984" cy="5553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VH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náladu má Jan vždy, když je dobře nejedený,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VH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                  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(Z) i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 ty historky jsou senzační, protože Jan je sečtělý,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i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(Ř)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ačkoliv ne zrovna tou četbou a těmi knížkami, </a:t>
            </a:r>
          </a:p>
          <a:p>
            <a:endParaRPr lang="cs-CZ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VV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cs-CZ" b="1" dirty="0">
                <a:solidFill>
                  <a:srgbClr val="FFC000"/>
                </a:solidFill>
                <a:cs typeface="Arial" pitchFamily="34" charset="0"/>
              </a:rPr>
              <a:t>(Z)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 probíráme ve škole.</a:t>
            </a:r>
            <a:endParaRPr lang="cs-CZ" b="1" dirty="0">
              <a:solidFill>
                <a:schemeClr val="accent6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74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469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Věty hlavní a vedlejší Věty řídící a závislé Spojovací výrazy</vt:lpstr>
      <vt:lpstr>Věta hlavní</vt:lpstr>
      <vt:lpstr>Věta vedlejší</vt:lpstr>
      <vt:lpstr>Věta hlavní a vedlejší</vt:lpstr>
      <vt:lpstr>Věta řídící</vt:lpstr>
      <vt:lpstr>Věta závislá</vt:lpstr>
      <vt:lpstr>Věta řídící a závislá</vt:lpstr>
      <vt:lpstr>Urči věty hlavní, vedlejší, řídící a závislé</vt:lpstr>
      <vt:lpstr>Urči věty hlavní, vedlejší, řídící a závislé</vt:lpstr>
      <vt:lpstr>Spojovací výrazy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Věty hlavní a vedlejší Věty řídící a závislé</dc:title>
  <dc:creator>dlouh</dc:creator>
  <cp:lastModifiedBy>Světluše Pospíšilová</cp:lastModifiedBy>
  <cp:revision>30</cp:revision>
  <dcterms:created xsi:type="dcterms:W3CDTF">2020-04-02T15:14:24Z</dcterms:created>
  <dcterms:modified xsi:type="dcterms:W3CDTF">2021-03-23T16:14:15Z</dcterms:modified>
</cp:coreProperties>
</file>